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4" r:id="rId5"/>
    <p:sldId id="297" r:id="rId6"/>
    <p:sldId id="294" r:id="rId7"/>
    <p:sldId id="291" r:id="rId8"/>
    <p:sldId id="259" r:id="rId9"/>
    <p:sldId id="292" r:id="rId10"/>
    <p:sldId id="262" r:id="rId11"/>
    <p:sldId id="302" r:id="rId12"/>
    <p:sldId id="300" r:id="rId13"/>
    <p:sldId id="301" r:id="rId14"/>
    <p:sldId id="283" r:id="rId15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712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474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900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762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06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374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564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737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611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56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0830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A85FC-C800-4C03-BC70-6078F845AB50}" type="datetimeFigureOut">
              <a:rPr lang="es-ES" smtClean="0"/>
              <a:t>17/05/2017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181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elankidetza.euskadi.eu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470025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 PRO 2017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i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2017ko PRO DEIALDIA</a:t>
            </a:r>
            <a:endParaRPr lang="es-ES" b="1" i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3573016"/>
            <a:ext cx="7448872" cy="2952328"/>
          </a:xfrm>
        </p:spPr>
        <p:txBody>
          <a:bodyPr>
            <a:normAutofit lnSpcReduction="10000"/>
          </a:bodyPr>
          <a:lstStyle/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PRESENTACIÓN </a:t>
            </a:r>
          </a:p>
          <a:p>
            <a:r>
              <a:rPr lang="es-ES" i="1" dirty="0" smtClean="0">
                <a:latin typeface="Arial" panose="020B0604020202020204" pitchFamily="34" charset="0"/>
                <a:cs typeface="Arial" panose="020B0604020202020204" pitchFamily="34" charset="0"/>
              </a:rPr>
              <a:t>AURKEZPENA</a:t>
            </a:r>
          </a:p>
          <a:p>
            <a:endParaRPr lang="es-ES" sz="27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E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s-E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Vitoria-Gasteiz, 2017ko </a:t>
            </a:r>
            <a:r>
              <a:rPr lang="es-E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maiatzaren</a:t>
            </a:r>
            <a:r>
              <a:rPr lang="es-E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dirty="0">
                <a:latin typeface="Arial" panose="020B0604020202020204" pitchFamily="34" charset="0"/>
                <a:cs typeface="Arial" panose="020B0604020202020204" pitchFamily="34" charset="0"/>
              </a:rPr>
              <a:t>18a</a:t>
            </a: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30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1196752"/>
            <a:ext cx="6921549" cy="792089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opcionales</a:t>
            </a:r>
            <a:r>
              <a:rPr lang="es-ES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600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(Para valorar como méritos) </a:t>
            </a:r>
            <a:endParaRPr lang="es-ES" sz="27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260923"/>
            <a:ext cx="8352928" cy="4120405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estratégico (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vigente)</a:t>
            </a:r>
          </a:p>
          <a:p>
            <a:pPr marL="457200" indent="-457200" algn="l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 de educación e incidencia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(vigente)</a:t>
            </a:r>
          </a:p>
          <a:p>
            <a:pPr marL="457200" indent="-457200" algn="l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estratégico pro-equidad (vigente)</a:t>
            </a:r>
          </a:p>
          <a:p>
            <a:pPr marL="457200" indent="-457200" algn="l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Política de género (vigente)</a:t>
            </a:r>
          </a:p>
          <a:p>
            <a:pPr marL="457200" indent="-457200" algn="l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TdR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evaluación</a:t>
            </a:r>
          </a:p>
          <a:p>
            <a:pPr marL="457200" indent="-457200" algn="l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Mapa</a:t>
            </a:r>
          </a:p>
          <a:p>
            <a:pPr marL="457200" indent="-457200" algn="l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MML</a:t>
            </a:r>
          </a:p>
          <a:p>
            <a:pPr algn="l"/>
            <a:endParaRPr lang="es-ES" sz="2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no se entrega, no se subsana y no se puntúa. Si ya se ha entregado, indicarlo en la pestaña correspondiente</a:t>
            </a:r>
          </a:p>
          <a:p>
            <a:pPr algn="l"/>
            <a:endParaRPr lang="es-E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90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obligatorios y opcionales: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 marL="0" indent="0">
              <a:spcBef>
                <a:spcPts val="768"/>
              </a:spcBef>
              <a:buNone/>
            </a:pPr>
            <a:endParaRPr lang="es-ES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spcBef>
                <a:spcPts val="768"/>
              </a:spcBef>
              <a:buNone/>
            </a:pPr>
            <a:r>
              <a:rPr lang="es-ES" dirty="0" smtClean="0">
                <a:solidFill>
                  <a:srgbClr val="FF0000"/>
                </a:solidFill>
                <a:latin typeface="Arial"/>
                <a:cs typeface="Arial"/>
              </a:rPr>
              <a:t>Cada archivo: Máximo </a:t>
            </a:r>
            <a:r>
              <a:rPr lang="es-ES" dirty="0">
                <a:solidFill>
                  <a:srgbClr val="FF0000"/>
                </a:solidFill>
                <a:latin typeface="Arial"/>
                <a:cs typeface="Arial"/>
              </a:rPr>
              <a:t>25 MG </a:t>
            </a:r>
            <a:r>
              <a:rPr lang="es-ES" dirty="0" smtClean="0">
                <a:solidFill>
                  <a:srgbClr val="FF0000"/>
                </a:solidFill>
                <a:latin typeface="Arial"/>
                <a:cs typeface="Arial"/>
              </a:rPr>
              <a:t>/en formato ZIP</a:t>
            </a:r>
            <a:r>
              <a:rPr lang="es-ES" dirty="0">
                <a:solidFill>
                  <a:srgbClr val="FF0000"/>
                </a:solidFill>
                <a:latin typeface="Arial"/>
                <a:cs typeface="Arial"/>
              </a:rPr>
              <a:t>/ </a:t>
            </a:r>
            <a:r>
              <a:rPr lang="es-ES" dirty="0" smtClean="0">
                <a:solidFill>
                  <a:srgbClr val="FF0000"/>
                </a:solidFill>
                <a:latin typeface="Arial"/>
                <a:cs typeface="Arial"/>
              </a:rPr>
              <a:t>ORDENADOS según propuesta de anexos</a:t>
            </a:r>
            <a:endParaRPr lang="es-ES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76255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de ayuda para la formulación 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Resumen </a:t>
            </a:r>
            <a:r>
              <a:rPr lang="es-ES" dirty="0"/>
              <a:t>de acreditación </a:t>
            </a:r>
            <a:r>
              <a:rPr lang="es-ES" dirty="0" smtClean="0"/>
              <a:t>de </a:t>
            </a:r>
            <a:r>
              <a:rPr lang="es-ES" dirty="0"/>
              <a:t>requisitos</a:t>
            </a:r>
          </a:p>
          <a:p>
            <a:r>
              <a:rPr lang="es-ES" dirty="0" smtClean="0"/>
              <a:t>Orientaciones presupuestarias</a:t>
            </a:r>
          </a:p>
          <a:p>
            <a:r>
              <a:rPr lang="es-ES" dirty="0" smtClean="0"/>
              <a:t>Propuesta de orden anexos</a:t>
            </a:r>
          </a:p>
          <a:p>
            <a:r>
              <a:rPr lang="es-ES" dirty="0"/>
              <a:t>Listado con tasa cambiaria a aplicar</a:t>
            </a:r>
          </a:p>
          <a:p>
            <a:r>
              <a:rPr lang="es-ES" dirty="0"/>
              <a:t>Listado con sectores </a:t>
            </a:r>
            <a:r>
              <a:rPr lang="es-ES" dirty="0" smtClean="0"/>
              <a:t>CAD-CRS</a:t>
            </a:r>
          </a:p>
          <a:p>
            <a:r>
              <a:rPr lang="es-ES" dirty="0" smtClean="0"/>
              <a:t>Modelos y memorias </a:t>
            </a:r>
            <a:r>
              <a:rPr lang="es-ES" sz="2800" dirty="0"/>
              <a:t>(uso de recibos, personal expatriado, fondo rotatorio y convenio consorcios)</a:t>
            </a:r>
          </a:p>
          <a:p>
            <a:pPr marL="0" indent="0">
              <a:buNone/>
            </a:pP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3123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de ayuda para la </a:t>
            </a:r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tramitación electrónica </a:t>
            </a:r>
            <a:r>
              <a:rPr lang="es-ES" sz="32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s-ES" dirty="0" smtClean="0"/>
              <a:t>Manual </a:t>
            </a:r>
            <a:r>
              <a:rPr lang="es-ES" dirty="0"/>
              <a:t>tramitación electrónica + videos demostrativos</a:t>
            </a:r>
          </a:p>
          <a:p>
            <a:pPr marL="457200" indent="-457200"/>
            <a:r>
              <a:rPr lang="es-ES" dirty="0"/>
              <a:t>Manual “Mis gestiones”</a:t>
            </a:r>
          </a:p>
          <a:p>
            <a:pPr marL="457200" indent="-457200"/>
            <a:r>
              <a:rPr lang="es-ES" dirty="0"/>
              <a:t>Listado de códigos entidades locales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7936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556793"/>
            <a:ext cx="8424936" cy="4392488"/>
          </a:xfrm>
        </p:spPr>
        <p:txBody>
          <a:bodyPr>
            <a:normAutofit/>
          </a:bodyPr>
          <a:lstStyle/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INCIDENCIAS INFORMÁTICAS </a:t>
            </a:r>
          </a:p>
          <a:p>
            <a:r>
              <a:rPr lang="es-E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012</a:t>
            </a:r>
          </a:p>
          <a:p>
            <a:endParaRPr lang="es-E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DUDAS CONVOCATORIA </a:t>
            </a:r>
          </a:p>
          <a:p>
            <a:r>
              <a:rPr lang="es-E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945 01 80 87 </a:t>
            </a:r>
          </a:p>
          <a:p>
            <a:pPr algn="l"/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53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06835" y="1052735"/>
            <a:ext cx="6921549" cy="792089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principales 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772817"/>
            <a:ext cx="8424936" cy="3744416"/>
          </a:xfrm>
        </p:spPr>
        <p:txBody>
          <a:bodyPr>
            <a:noAutofit/>
          </a:bodyPr>
          <a:lstStyle/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Publicación BOPV: 22 de mayo</a:t>
            </a:r>
          </a:p>
          <a:p>
            <a:pPr algn="l"/>
            <a:endParaRPr lang="es-ES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Plazo de presentación solicitudes: </a:t>
            </a: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 de mayo al 22 de junio (incluidos)</a:t>
            </a:r>
          </a:p>
          <a:p>
            <a:pPr algn="l"/>
            <a:endParaRPr lang="es-E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Modo 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tramitar las solicitudes: </a:t>
            </a:r>
          </a:p>
          <a:p>
            <a:pPr algn="l"/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Tramitación electrónica</a:t>
            </a:r>
          </a:p>
          <a:p>
            <a:pPr algn="l"/>
            <a:endParaRPr lang="es-ES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Normativa aplicable: </a:t>
            </a:r>
            <a:endParaRPr lang="es-E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 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convocatoria (BOPV </a:t>
            </a: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 95 del 22 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mayo)</a:t>
            </a:r>
            <a:endParaRPr lang="es-E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34/2007, 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de febrero y su modificación Decreto 390/2013, de 23 de julio.  </a:t>
            </a:r>
            <a:endParaRPr lang="es-E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961109" y="352074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52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98358" y="285293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1136700" y="836712"/>
            <a:ext cx="6921549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principales  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2 Subtítulo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568952" cy="4824537"/>
          </a:xfrm>
        </p:spPr>
        <p:txBody>
          <a:bodyPr>
            <a:noAutofit/>
          </a:bodyPr>
          <a:lstStyle/>
          <a:p>
            <a:pPr algn="l"/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Presupuesto: </a:t>
            </a: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€</a:t>
            </a:r>
          </a:p>
          <a:p>
            <a:pPr algn="l"/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s-E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K1: 28.700.000  €</a:t>
            </a:r>
            <a:endParaRPr lang="es-E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K2: 1.050.000  €</a:t>
            </a:r>
          </a:p>
          <a:p>
            <a:pPr algn="l"/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K3: 5.250.000  €</a:t>
            </a:r>
            <a:endParaRPr lang="es-E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Subvención máxima por proyecto: 600.000 €</a:t>
            </a:r>
          </a:p>
          <a:p>
            <a:pPr algn="l"/>
            <a:endParaRPr lang="es-E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Reserva de fondos (art.23.3): </a:t>
            </a:r>
          </a:p>
          <a:p>
            <a:pPr algn="l"/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África subsahariana (20%): 7.000.000 €</a:t>
            </a:r>
          </a:p>
          <a:p>
            <a:pPr algn="l"/>
            <a:r>
              <a:rPr lang="es-E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Empoderamiento de las mujeres (10%): 3.500.000 €</a:t>
            </a: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s-ES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 máximo de proyectos (sola o en consorcio): 8 proyectos</a:t>
            </a: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 máximos en todas las convocatorias 2017: 2.981.323,16 €</a:t>
            </a:r>
          </a:p>
        </p:txBody>
      </p:sp>
    </p:spTree>
    <p:extLst>
      <p:ext uri="{BB962C8B-B14F-4D97-AF65-F5344CB8AC3E}">
        <p14:creationId xmlns:p14="http://schemas.microsoft.com/office/powerpoint/2010/main" val="96846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908720"/>
            <a:ext cx="7569621" cy="792089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Novedades formulario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772816"/>
            <a:ext cx="8136904" cy="4752528"/>
          </a:xfrm>
        </p:spPr>
        <p:txBody>
          <a:bodyPr>
            <a:noAutofit/>
          </a:bodyPr>
          <a:lstStyle/>
          <a:p>
            <a:pPr algn="l"/>
            <a:r>
              <a:rPr lang="es-E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Extensión máxima propuesta técnica: </a:t>
            </a:r>
            <a:r>
              <a:rPr lang="es-ES_tradnl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45.000 </a:t>
            </a:r>
            <a:r>
              <a:rPr lang="es-ES_tradnl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palabras </a:t>
            </a:r>
            <a:r>
              <a:rPr lang="es-ES_tradn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(Aprox. </a:t>
            </a:r>
            <a:r>
              <a:rPr lang="es-ES_tradnl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 pág</a:t>
            </a:r>
            <a:r>
              <a:rPr lang="es-ES_tradn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es-E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1400" dirty="0">
                <a:solidFill>
                  <a:schemeClr val="tx1"/>
                </a:solidFill>
              </a:rPr>
              <a:t>Superar los límites no supondrá la exclusión del proyecto pero no se valorará la información que exceda. </a:t>
            </a:r>
            <a:endParaRPr lang="es-ES" sz="1400" dirty="0" smtClean="0">
              <a:solidFill>
                <a:schemeClr val="tx1"/>
              </a:solidFill>
            </a:endParaRPr>
          </a:p>
          <a:p>
            <a:pPr algn="l"/>
            <a:endParaRPr lang="es-ES" sz="1800" b="1" dirty="0" smtClean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Nuevos formularios </a:t>
            </a:r>
            <a:r>
              <a:rPr lang="es-E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2017: Disponibles </a:t>
            </a:r>
            <a:r>
              <a:rPr lang="es-ES" sz="1800" dirty="0" smtClean="0">
                <a:hlinkClick r:id="rId2"/>
              </a:rPr>
              <a:t>http</a:t>
            </a:r>
            <a:r>
              <a:rPr lang="es-ES" sz="1800" dirty="0">
                <a:hlinkClick r:id="rId2"/>
              </a:rPr>
              <a:t>://www.elankidetza.euskadi.eus</a:t>
            </a:r>
            <a:endParaRPr lang="es-E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8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16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Desde 2016: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Experiencia entidades-  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Rellenar tabla en el formulario </a:t>
            </a: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NO Excel. </a:t>
            </a:r>
            <a:endParaRPr lang="es-E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K1: 3.4. solicitante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3.5. Local</a:t>
            </a:r>
          </a:p>
          <a:p>
            <a:pPr algn="l"/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K3: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3.5. solicitante </a:t>
            </a:r>
            <a:endParaRPr lang="es-E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Papel de las delegaciones en la CAE y en </a:t>
            </a:r>
            <a:r>
              <a:rPr lang="es-E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terreno- 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Explicar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papel en el formulario 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NO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memorias. </a:t>
            </a:r>
            <a:endParaRPr lang="es-E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K1: 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5.1. Lógica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Intervención y 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evaluación interna</a:t>
            </a:r>
            <a:endParaRPr lang="es-E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K3: 5.1. Lógica de Intervención y 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evaluación interna</a:t>
            </a:r>
            <a:endParaRPr lang="es-E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73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1484784"/>
            <a:ext cx="7569621" cy="792089"/>
          </a:xfrm>
        </p:spPr>
        <p:txBody>
          <a:bodyPr>
            <a:normAutofit fontScale="90000"/>
          </a:bodyPr>
          <a:lstStyle/>
          <a:p>
            <a:pPr lvl="0"/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Novedades plazos y procedimiento de subsanación: </a:t>
            </a:r>
            <a:r>
              <a:rPr lang="es-ES_tradnl" sz="18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39/2015 de procedimiento </a:t>
            </a:r>
            <a:r>
              <a:rPr lang="es-ES_tradnl" sz="18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administrativo</a:t>
            </a:r>
            <a:r>
              <a:rPr lang="es-ES" sz="2000" dirty="0"/>
              <a:t/>
            </a:r>
            <a:br>
              <a:rPr lang="es-ES" sz="2000" dirty="0"/>
            </a:b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492896"/>
            <a:ext cx="8136904" cy="3960440"/>
          </a:xfrm>
        </p:spPr>
        <p:txBody>
          <a:bodyPr>
            <a:no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s-ES_tradnl" sz="2800" dirty="0" smtClean="0">
                <a:solidFill>
                  <a:schemeClr val="tx1"/>
                </a:solidFill>
              </a:rPr>
              <a:t>Envío de cartas de subsanación: septiembre</a:t>
            </a:r>
          </a:p>
          <a:p>
            <a:pPr lvl="0" algn="l"/>
            <a:endParaRPr lang="es-ES_tradnl" sz="2800" dirty="0" smtClean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s-ES_tradnl" sz="2800" dirty="0" smtClean="0">
                <a:solidFill>
                  <a:schemeClr val="tx1"/>
                </a:solidFill>
              </a:rPr>
              <a:t>Plazo para abrir </a:t>
            </a:r>
            <a:r>
              <a:rPr lang="es-ES_tradnl" sz="2800" dirty="0">
                <a:solidFill>
                  <a:schemeClr val="tx1"/>
                </a:solidFill>
              </a:rPr>
              <a:t>la carta de </a:t>
            </a:r>
            <a:r>
              <a:rPr lang="es-ES_tradnl" sz="2800" dirty="0" smtClean="0">
                <a:solidFill>
                  <a:schemeClr val="tx1"/>
                </a:solidFill>
              </a:rPr>
              <a:t>subsanación: 10 </a:t>
            </a:r>
            <a:r>
              <a:rPr lang="es-ES_tradnl" sz="2800" dirty="0">
                <a:solidFill>
                  <a:schemeClr val="tx1"/>
                </a:solidFill>
              </a:rPr>
              <a:t>días naturales (L-D) </a:t>
            </a:r>
            <a:endParaRPr lang="es-ES_tradnl" sz="2800" dirty="0" smtClean="0">
              <a:solidFill>
                <a:schemeClr val="tx1"/>
              </a:solidFill>
            </a:endParaRPr>
          </a:p>
          <a:p>
            <a:pPr lvl="0" algn="l"/>
            <a:r>
              <a:rPr lang="es-ES_tradnl" sz="1800" dirty="0" smtClean="0">
                <a:solidFill>
                  <a:schemeClr val="tx1"/>
                </a:solidFill>
              </a:rPr>
              <a:t>En </a:t>
            </a:r>
            <a:r>
              <a:rPr lang="es-ES_tradnl" sz="1800" dirty="0">
                <a:solidFill>
                  <a:schemeClr val="tx1"/>
                </a:solidFill>
              </a:rPr>
              <a:t>caso de que no “abra” la notificación en este plazo se agota el procedimiento- es decir no podrá </a:t>
            </a:r>
            <a:r>
              <a:rPr lang="es-ES_tradnl" sz="1800" dirty="0" smtClean="0">
                <a:solidFill>
                  <a:schemeClr val="tx1"/>
                </a:solidFill>
              </a:rPr>
              <a:t>subsanar. </a:t>
            </a:r>
          </a:p>
          <a:p>
            <a:pPr lvl="0" algn="l"/>
            <a:endParaRPr lang="es-ES" sz="24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s-ES_tradnl" sz="2800" dirty="0" smtClean="0">
                <a:solidFill>
                  <a:schemeClr val="tx1"/>
                </a:solidFill>
              </a:rPr>
              <a:t>Plazo para enviar respuesta a la </a:t>
            </a:r>
            <a:r>
              <a:rPr lang="es-ES_tradnl" sz="2800" dirty="0">
                <a:solidFill>
                  <a:schemeClr val="tx1"/>
                </a:solidFill>
              </a:rPr>
              <a:t>subsanación: 10 días hábiles (L-V) </a:t>
            </a:r>
            <a:r>
              <a:rPr lang="es-ES_tradnl" sz="2800" b="1" u="sng" dirty="0">
                <a:solidFill>
                  <a:schemeClr val="tx1"/>
                </a:solidFill>
              </a:rPr>
              <a:t>desde</a:t>
            </a:r>
            <a:r>
              <a:rPr lang="es-ES_tradnl" sz="2800" u="sng" dirty="0">
                <a:solidFill>
                  <a:schemeClr val="tx1"/>
                </a:solidFill>
              </a:rPr>
              <a:t> </a:t>
            </a:r>
            <a:r>
              <a:rPr lang="es-ES_tradnl" sz="2800" dirty="0">
                <a:solidFill>
                  <a:schemeClr val="tx1"/>
                </a:solidFill>
              </a:rPr>
              <a:t>que abre la carta. </a:t>
            </a:r>
            <a:endParaRPr lang="es-ES" sz="3600" dirty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0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569621" cy="792089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Novedades en </a:t>
            </a:r>
            <a:r>
              <a:rPr lang="es-ES" sz="3200" b="1" dirty="0" err="1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baremación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665367"/>
            <a:ext cx="8136904" cy="5184576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s-ES" sz="38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Eliminado criterio “Capacidad y Solvencia” entidades</a:t>
            </a:r>
            <a:r>
              <a:rPr lang="es-ES" sz="3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/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4600" dirty="0" smtClean="0">
                <a:solidFill>
                  <a:srgbClr val="0099C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K1 (4 puntos): </a:t>
            </a:r>
            <a:endParaRPr lang="es-ES" sz="4600" dirty="0">
              <a:solidFill>
                <a:srgbClr val="0099C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ES" sz="3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Incrementado apartado “Coherencia del proyecto” (</a:t>
            </a:r>
            <a:r>
              <a:rPr lang="es-ES" sz="3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3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es-ES" sz="3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ES" sz="3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es-ES" sz="3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puntos</a:t>
            </a:r>
            <a:r>
              <a:rPr lang="es-ES" sz="3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ES" sz="3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Incrementado </a:t>
            </a:r>
            <a:r>
              <a:rPr lang="es-ES" sz="3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apartado </a:t>
            </a:r>
            <a:r>
              <a:rPr lang="es-ES" sz="3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“Viabilidad del proyecto” (</a:t>
            </a:r>
            <a:r>
              <a:rPr lang="es-ES" sz="3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3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s-ES" sz="3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ES" sz="3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s-ES" sz="3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puntos</a:t>
            </a:r>
            <a:r>
              <a:rPr lang="es-ES" sz="3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3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4600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K3 (2 puntos): </a:t>
            </a:r>
            <a:endParaRPr lang="es-ES" sz="4600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ES" sz="3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Nuevo apartado “Base social” (Hasta 2 puntos</a:t>
            </a:r>
            <a:r>
              <a:rPr lang="es-ES" sz="3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/>
            <a:endParaRPr lang="es-E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3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Institucionalización de la perspectiva de </a:t>
            </a:r>
            <a:r>
              <a:rPr lang="es-ES" sz="38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género (K1):</a:t>
            </a:r>
          </a:p>
          <a:p>
            <a:pPr algn="l"/>
            <a:endParaRPr lang="es-ES" sz="4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Sustitución en caso de entidad local: plan pro equidad por política de género vigente</a:t>
            </a:r>
          </a:p>
          <a:p>
            <a:pPr algn="l"/>
            <a:endParaRPr lang="es-ES" sz="4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9872" y="329214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75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70178" y="1124636"/>
            <a:ext cx="6921549" cy="792089"/>
          </a:xfrm>
        </p:spPr>
        <p:txBody>
          <a:bodyPr>
            <a:normAutofit fontScale="90000"/>
          </a:bodyPr>
          <a:lstStyle/>
          <a:p>
            <a:r>
              <a:rPr lang="es-ES" sz="40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obligatorios </a:t>
            </a:r>
            <a:r>
              <a:rPr lang="es-ES" sz="31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3600" b="1" u="sng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formatos 2017 web</a:t>
            </a:r>
            <a:r>
              <a:rPr lang="es-ES" sz="31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31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060849"/>
            <a:ext cx="8568952" cy="4464496"/>
          </a:xfrm>
        </p:spPr>
        <p:txBody>
          <a:bodyPr>
            <a:normAutofit/>
          </a:bodyPr>
          <a:lstStyle/>
          <a:p>
            <a:pPr algn="l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Solicitud: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través de la web (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pestañas)</a:t>
            </a:r>
          </a:p>
          <a:p>
            <a:pPr algn="l"/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Propuesta técnica: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formulario </a:t>
            </a:r>
            <a:r>
              <a:rPr lang="es-E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se adjunta en su carpeta de “Propuesta técnica” </a:t>
            </a:r>
            <a:r>
              <a:rPr lang="es-E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algn="l"/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se adjunta en su carpeta de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“Presupuesto” </a:t>
            </a:r>
            <a:r>
              <a:rPr lang="es-E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algn="l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87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1124636"/>
            <a:ext cx="6921549" cy="792089"/>
          </a:xfrm>
        </p:spPr>
        <p:txBody>
          <a:bodyPr>
            <a:noAutofit/>
          </a:bodyPr>
          <a:lstStyle/>
          <a:p>
            <a:r>
              <a:rPr lang="es-ES" sz="28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obligatorios que NO se deben presentar: </a:t>
            </a:r>
            <a:endParaRPr lang="es-ES" sz="28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844824"/>
            <a:ext cx="8820472" cy="468052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s-E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CUANDO: </a:t>
            </a:r>
          </a:p>
          <a:p>
            <a:pPr marL="857250" lvl="1" indent="-857250" algn="l">
              <a:buFont typeface="Arial" panose="020B0604020202020204" pitchFamily="34" charset="0"/>
              <a:buChar char="•"/>
            </a:pP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 entregado previamente </a:t>
            </a: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 AVCD</a:t>
            </a:r>
          </a:p>
          <a:p>
            <a:pPr marL="857250" lvl="1" indent="-857250" algn="l">
              <a:buFont typeface="Arial" panose="020B0604020202020204" pitchFamily="34" charset="0"/>
              <a:buChar char="•"/>
            </a:pP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autoriza (</a:t>
            </a:r>
            <a:r>
              <a:rPr lang="es-ES" sz="6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la verificación automática</a:t>
            </a:r>
            <a:endParaRPr lang="es-ES" sz="6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48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48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 SOLICITANTE.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Estatutos </a:t>
            </a:r>
            <a:endParaRPr lang="es-ES" sz="6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Apoderamiento del representante, cuando: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ES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solicitud firmada electrónicamente con tarjeta de entidad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ES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solicitud firmada electrónicamente con tarjeta </a:t>
            </a: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de un representante que está inscrito en el Registro de representantes del GV o de la AVCD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Inscripción </a:t>
            </a:r>
            <a:r>
              <a:rPr lang="es-ES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 </a:t>
            </a: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corresponda (</a:t>
            </a:r>
            <a:r>
              <a:rPr lang="es-ES" sz="6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s-ES" sz="6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rellenar tabla en solicitud</a:t>
            </a: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NIF </a:t>
            </a:r>
          </a:p>
          <a:p>
            <a:pPr algn="l"/>
            <a:endParaRPr lang="es-E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4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 LOCAL. </a:t>
            </a:r>
            <a:endParaRPr lang="es-ES" sz="48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Estatutos locales</a:t>
            </a:r>
            <a:endParaRPr lang="es-ES" sz="6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s-ES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Inscripción registro </a:t>
            </a: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corresponda como entidades </a:t>
            </a:r>
            <a:r>
              <a:rPr lang="es-ES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acionales </a:t>
            </a:r>
            <a:r>
              <a:rPr lang="es-ES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6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s-ES" sz="6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rellenar </a:t>
            </a:r>
            <a:r>
              <a:rPr lang="es-ES" sz="6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tabla en solicitud</a:t>
            </a:r>
            <a:r>
              <a:rPr lang="es-ES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6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5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72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Importante: </a:t>
            </a:r>
            <a:r>
              <a:rPr lang="es-ES" sz="7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Aunque no se solicite esta documentación, la entidad solicitante debe </a:t>
            </a:r>
            <a:r>
              <a:rPr lang="es-ES" sz="7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tener los </a:t>
            </a:r>
            <a:r>
              <a:rPr lang="es-ES" sz="72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originales o </a:t>
            </a:r>
            <a:r>
              <a:rPr lang="es-ES" sz="7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copias </a:t>
            </a:r>
            <a:r>
              <a:rPr lang="es-ES" sz="72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autenticadas en </a:t>
            </a:r>
            <a:r>
              <a:rPr lang="es-ES" sz="7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sede </a:t>
            </a:r>
            <a:r>
              <a:rPr lang="es-ES" sz="7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si la AVCD las requiere en cualquier momento del procedimiento. </a:t>
            </a:r>
          </a:p>
          <a:p>
            <a:pPr algn="l"/>
            <a:r>
              <a:rPr lang="es-ES" sz="7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33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06835" y="1124744"/>
            <a:ext cx="6921549" cy="792089"/>
          </a:xfrm>
        </p:spPr>
        <p:txBody>
          <a:bodyPr>
            <a:normAutofit fontScale="90000"/>
          </a:bodyPr>
          <a:lstStyle/>
          <a:p>
            <a:r>
              <a:rPr lang="es-ES" sz="40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a entregar </a:t>
            </a:r>
            <a:br>
              <a:rPr lang="es-ES" sz="40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600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3600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su caso) </a:t>
            </a:r>
            <a:endParaRPr lang="es-ES" sz="36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260923"/>
            <a:ext cx="8640960" cy="4048397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Representación legal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Facturas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proforma y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valorizaciones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Acreditación salario medio (K1)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Memoria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expatriado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Memoria uso de recibos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Memoria de fondo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rotatorio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Memoria explicativa de idoneidad personal contratado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participación de voluntariado (K3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spcBef>
                <a:spcPts val="768"/>
              </a:spcBef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000000"/>
                </a:solidFill>
                <a:latin typeface="Arial"/>
                <a:cs typeface="Arial"/>
              </a:rPr>
              <a:t>Convenio </a:t>
            </a:r>
            <a:r>
              <a:rPr lang="es-ES" dirty="0">
                <a:solidFill>
                  <a:srgbClr val="000000"/>
                </a:solidFill>
                <a:latin typeface="Arial"/>
                <a:cs typeface="Arial"/>
              </a:rPr>
              <a:t>entidades </a:t>
            </a:r>
            <a:r>
              <a:rPr lang="es-ES" dirty="0" smtClean="0">
                <a:solidFill>
                  <a:srgbClr val="000000"/>
                </a:solidFill>
                <a:latin typeface="Arial"/>
                <a:cs typeface="Arial"/>
              </a:rPr>
              <a:t>solicitantes y/o locales</a:t>
            </a:r>
          </a:p>
          <a:p>
            <a:pPr algn="l">
              <a:spcBef>
                <a:spcPts val="768"/>
              </a:spcBef>
            </a:pPr>
            <a:endParaRPr lang="es-ES" dirty="0"/>
          </a:p>
          <a:p>
            <a:pPr algn="l">
              <a:spcBef>
                <a:spcPts val="768"/>
              </a:spcBef>
            </a:pPr>
            <a:endParaRPr lang="es-ES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36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707</Words>
  <Application>Microsoft Office PowerPoint</Application>
  <PresentationFormat>Presentación en pantalla (4:3)</PresentationFormat>
  <Paragraphs>152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CONVOCATORIA PRO 2017 2017ko PRO DEIALDIA</vt:lpstr>
      <vt:lpstr>Elementos principales </vt:lpstr>
      <vt:lpstr>Presentación de PowerPoint</vt:lpstr>
      <vt:lpstr>Novedades formulario</vt:lpstr>
      <vt:lpstr>Novedades plazos y procedimiento de subsanación: Ley 39/2015 de procedimiento administrativo </vt:lpstr>
      <vt:lpstr>Novedades en baremación</vt:lpstr>
      <vt:lpstr>Documentos obligatorios (formatos 2017 web)</vt:lpstr>
      <vt:lpstr>Documentos obligatorios que NO se deben presentar: </vt:lpstr>
      <vt:lpstr>Documentos a entregar  (En su caso) </vt:lpstr>
      <vt:lpstr>Documentos opcionales (Para valorar como méritos) </vt:lpstr>
      <vt:lpstr>Documentos obligatorios y opcionales: </vt:lpstr>
      <vt:lpstr>Documentos de ayuda para la formulación :</vt:lpstr>
      <vt:lpstr>Documentos de ayuda para la tramitación electrónica :</vt:lpstr>
      <vt:lpstr>Presentación de PowerPoint</vt:lpstr>
    </vt:vector>
  </TitlesOfParts>
  <Company>EJIE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CONVOCATORIA PRO 2016 2016ko PRO DEIALDIA</dc:title>
  <dc:creator>Díez Arregui, María Pilar</dc:creator>
  <cp:lastModifiedBy>Arrieta Archilla, Ainara</cp:lastModifiedBy>
  <cp:revision>103</cp:revision>
  <cp:lastPrinted>2017-05-17T11:33:22Z</cp:lastPrinted>
  <dcterms:created xsi:type="dcterms:W3CDTF">2016-05-29T18:01:15Z</dcterms:created>
  <dcterms:modified xsi:type="dcterms:W3CDTF">2017-05-17T14:27:11Z</dcterms:modified>
</cp:coreProperties>
</file>